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78" r:id="rId2"/>
    <p:sldId id="491" r:id="rId3"/>
    <p:sldId id="541" r:id="rId4"/>
    <p:sldId id="540" r:id="rId5"/>
    <p:sldId id="518" r:id="rId6"/>
    <p:sldId id="520" r:id="rId7"/>
    <p:sldId id="546" r:id="rId8"/>
    <p:sldId id="539" r:id="rId9"/>
    <p:sldId id="519" r:id="rId10"/>
    <p:sldId id="549" r:id="rId11"/>
    <p:sldId id="550" r:id="rId12"/>
    <p:sldId id="551" r:id="rId13"/>
    <p:sldId id="552" r:id="rId14"/>
    <p:sldId id="553" r:id="rId15"/>
    <p:sldId id="545" r:id="rId16"/>
    <p:sldId id="543" r:id="rId17"/>
    <p:sldId id="542" r:id="rId18"/>
    <p:sldId id="544" r:id="rId19"/>
    <p:sldId id="547" r:id="rId20"/>
    <p:sldId id="548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21"/>
    <p:restoredTop sz="94679"/>
  </p:normalViewPr>
  <p:slideViewPr>
    <p:cSldViewPr snapToGrid="0" snapToObjects="1">
      <p:cViewPr varScale="1">
        <p:scale>
          <a:sx n="216" d="100"/>
          <a:sy n="216" d="100"/>
        </p:scale>
        <p:origin x="3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544E3-7C86-F44F-96DD-E4AF01B74E28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1A286-AD3F-024B-9274-59FEABBD92D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263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 dirty="0"/>
              <a:t>\\ Titulo do eBook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Nome ou Marca da Empresa | Site | Midias Sociais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44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Começar com GitHub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1A286-AD3F-024B-9274-59FEABBD92D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7932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348C0-4682-0544-95F5-DCDA41493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0893E1-7D74-7B41-BC4D-46CAE11FC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406124-3FB3-AE44-82A8-B9B0B2F8B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803597-156A-FE4F-93A7-55E7C51B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E986E2-7805-BD40-816F-93066729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542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7A5F8-0958-BB49-9498-E5FC2CFC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1E96912-6273-DA47-91B0-8EDE90CBC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6B07C3-2332-B647-BE44-1B20179E2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EC9AE0-3746-9144-A7C0-410A61848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B2C0E6-E0C8-1140-881B-089A298B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19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21D167-F108-AC40-B176-34E87FC83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59F3A0-7AA9-984D-9093-7997E7D7D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636C57-34F0-AF43-A7B6-5CCA0484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A106F7-9B65-5042-9575-033D60A01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203255-65F6-8B4B-8155-DE3120AE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0989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541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287B56-5D4C-6944-9311-1701FEDE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3CD77E-63D3-7F4E-A117-4BB08A9B9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C3D7CF-0C0C-1A42-B138-85E85242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40EDDF-6B51-FE4A-B4B8-2F6B1487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652804-2B36-E740-ABD6-61C5BF8E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753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A90CA-2C81-6640-8232-D0B4D0B60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654867-69FA-ED4A-B4F9-8A28E70EB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3B1F97-B6E4-BB4A-9244-C30997133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3E4EA4-3BBE-CD4E-874B-A72AE11C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4CF375-9D15-8942-9AF3-5FD86FB6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275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5023E-40AC-0143-BCCC-CBFD716A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F7CFD1-0F88-7B4E-BA3E-9CEC6A545F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1AA431A-582F-6540-B6C8-FFF3AB0D4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99BAB9-A93A-194C-89AD-AE8DD6B3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20BD7D-88A0-E34F-BEE7-22CB4C19E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F518A6-EC4E-054B-BB2F-1245AC442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25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9DF6F-921D-6F48-AD26-41B738F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FA753D-A427-2845-9D0F-CCFEA4D2B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7D108BB-8383-2248-B396-81AF42751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5245247-BF6E-854D-8735-9AF829404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FD0C70E-239B-8841-AA5A-FBE6E0EF3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74CF6BF-AE76-B54C-89C2-6551CF83A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D52888E-1094-C64E-A29B-7BC10D3EA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D265692-B370-DB48-A349-BA2C2192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7681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BAFEC-9C34-0B4F-B83A-1994C6C0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5931A4E-F183-5A45-8E31-C4B8B689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DB94E41-AD99-B349-9CE8-5DF0AED1C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5375FDE-BC95-8B43-84F2-6B30EBCBB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6525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825A37-99A5-1741-84D7-683961C0A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0704EA2-A2EB-5C45-9F61-4781D64B6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98EBC8-4D9F-1340-8630-4D4ED5B6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79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B2BFB-1655-6248-BD6F-5C9BA7AD8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0E8960-49DD-D743-A34A-7ED402A56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9E0D1B-8A8A-214D-953F-5CEA633C6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9C73EF-ECB2-F44B-A3BD-139149E4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2971C5-4960-CB4E-8032-48B10990C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8276CC-051B-6344-8F38-A9A170DE5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9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4BCC2-32D6-E549-89D8-93733FEC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8D21EC6-C879-5F40-90A6-26A51575DF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D7B3D8-D4E1-914D-A536-5008748B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73A9538-C424-EA45-9DE2-9D26E3D6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6799B4-36EF-E14F-AAB3-642908722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FADD7B-208E-9843-B0D9-EECB7FFF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48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9EA75D-26E3-9C4B-9CA1-412D6F19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6CF52A-B2E0-8149-B690-4FE2D9975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C9364-8A97-3142-A5C1-F01D5B955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CF219C-A8F8-5041-A0F1-9844F7E37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813F2D-5222-A84A-808E-D9D08215B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44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5.tiff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.png"/><Relationship Id="rId5" Type="http://schemas.openxmlformats.org/officeDocument/2006/relationships/tags" Target="../tags/tag5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loud.google.com/apis/design/naming_convention?hl=pt-b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iza.cloud/e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laravel.com/docs/6.x/eloquen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bm.com/developerworks/br/webservices/tutorials/ws-understand-web-services4/" TargetMode="External"/><Relationship Id="rId4" Type="http://schemas.openxmlformats.org/officeDocument/2006/relationships/hyperlink" Target="http://docs.oasis-open.org/ws-rx/wsrm/200608/wsrm-1.1-spec-cd-04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1505747" y="1688067"/>
            <a:ext cx="9162253" cy="27755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2336800" y="259951"/>
            <a:ext cx="3159198" cy="1805959"/>
          </a:xfrm>
          <a:prstGeom prst="rect">
            <a:avLst/>
          </a:prstGeom>
          <a:solidFill>
            <a:schemeClr val="bg1"/>
          </a:solidFill>
          <a:ln w="19050"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2237010" y="3641142"/>
            <a:ext cx="7636230" cy="3172118"/>
          </a:xfrm>
          <a:prstGeom prst="rect">
            <a:avLst/>
          </a:prstGeom>
          <a:solidFill>
            <a:schemeClr val="bg1"/>
          </a:solidFill>
          <a:ln w="19050"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7011" y="2246131"/>
            <a:ext cx="7874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Trebuchet MS" panose="020B0603020202020204" pitchFamily="34" charset="0"/>
              </a:rPr>
              <a:t>API</a:t>
            </a:r>
            <a:endParaRPr lang="en-US" b="1" i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1" name="foto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9953" y="3654021"/>
            <a:ext cx="6922356" cy="3155260"/>
          </a:xfrm>
          <a:prstGeom prst="rect">
            <a:avLst/>
          </a:prstGeom>
        </p:spPr>
      </p:pic>
      <p:pic>
        <p:nvPicPr>
          <p:cNvPr id="13" name="mascarazinh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2734" y="3654022"/>
            <a:ext cx="5645040" cy="3155259"/>
          </a:xfrm>
          <a:prstGeom prst="rect">
            <a:avLst/>
          </a:prstGeom>
        </p:spPr>
      </p:pic>
      <p:pic>
        <p:nvPicPr>
          <p:cNvPr id="14" name="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038" y="5251204"/>
            <a:ext cx="855039" cy="755999"/>
          </a:xfrm>
          <a:prstGeom prst="rect">
            <a:avLst/>
          </a:prstGeom>
        </p:spPr>
      </p:pic>
      <p:pic>
        <p:nvPicPr>
          <p:cNvPr id="15" name="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7345" y="6053282"/>
            <a:ext cx="881999" cy="755999"/>
          </a:xfrm>
          <a:prstGeom prst="rect">
            <a:avLst/>
          </a:prstGeom>
        </p:spPr>
      </p:pic>
      <p:pic>
        <p:nvPicPr>
          <p:cNvPr id="16" name="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0888" y="4028538"/>
            <a:ext cx="855039" cy="755999"/>
          </a:xfrm>
          <a:prstGeom prst="rect">
            <a:avLst/>
          </a:prstGeom>
        </p:spPr>
      </p:pic>
      <p:pic>
        <p:nvPicPr>
          <p:cNvPr id="17" name="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8754799" y="4842137"/>
            <a:ext cx="881999" cy="755999"/>
          </a:xfrm>
          <a:prstGeom prst="rect">
            <a:avLst/>
          </a:prstGeom>
        </p:spPr>
      </p:pic>
      <p:pic>
        <p:nvPicPr>
          <p:cNvPr id="18" name="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0057" y="4443639"/>
            <a:ext cx="855039" cy="755999"/>
          </a:xfrm>
          <a:prstGeom prst="rect">
            <a:avLst/>
          </a:prstGeom>
        </p:spPr>
      </p:pic>
      <p:pic>
        <p:nvPicPr>
          <p:cNvPr id="20" name="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9243" y="5646707"/>
            <a:ext cx="855039" cy="755999"/>
          </a:xfrm>
          <a:prstGeom prst="rect">
            <a:avLst/>
          </a:prstGeom>
        </p:spPr>
      </p:pic>
      <p:pic>
        <p:nvPicPr>
          <p:cNvPr id="21" name="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9664" y="5241285"/>
            <a:ext cx="881999" cy="755999"/>
          </a:xfrm>
          <a:prstGeom prst="rect">
            <a:avLst/>
          </a:prstGeom>
        </p:spPr>
      </p:pic>
      <p:pic>
        <p:nvPicPr>
          <p:cNvPr id="22" name="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0057" y="6065982"/>
            <a:ext cx="881999" cy="75599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387412" y="3691330"/>
            <a:ext cx="29263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spc="-60" dirty="0">
                <a:solidFill>
                  <a:srgbClr val="000000"/>
                </a:solidFill>
              </a:rPr>
              <a:t>Workshop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88DAF45-C593-1E47-B198-85BE433D42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2904" y="479007"/>
            <a:ext cx="2486991" cy="136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1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BB489F-7670-7045-8EAE-BA4FE81DA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31" y="0"/>
            <a:ext cx="1012873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6CC8B-02BA-254E-A0FF-C257380D3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283" y="224176"/>
            <a:ext cx="8913434" cy="3823120"/>
          </a:xfrm>
        </p:spPr>
        <p:txBody>
          <a:bodyPr/>
          <a:lstStyle/>
          <a:p>
            <a:pPr marL="0" indent="0" algn="ctr">
              <a:buNone/>
            </a:pPr>
            <a:r>
              <a:rPr lang="pt" dirty="0">
                <a:solidFill>
                  <a:schemeClr val="bg1"/>
                </a:solidFill>
              </a:rPr>
              <a:t>Recursos devem ser substantivos (não verbos!) que fazem sentido do ponto de vista do quem vai “consumir” a API.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51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8A2A9A-55A4-A648-892E-98D041EB9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-1887794"/>
            <a:ext cx="6858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2E417-E7E0-F448-BC42-9DA6D6B79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6148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" dirty="0"/>
              <a:t>A regra de se manter simples (</a:t>
            </a:r>
            <a:r>
              <a:rPr lang="pt" i="1" dirty="0" err="1"/>
              <a:t>keep</a:t>
            </a:r>
            <a:r>
              <a:rPr lang="pt" i="1" dirty="0"/>
              <a:t>-it-</a:t>
            </a:r>
            <a:r>
              <a:rPr lang="pt" i="1" dirty="0" err="1"/>
              <a:t>simple</a:t>
            </a:r>
            <a:r>
              <a:rPr lang="pt" dirty="0"/>
              <a:t>) se aplica aqui. Embora possa parecer estranho descrever uma única instância de um recurso usando o plural, a resposta pragmática é manter o formato de URL consistente e </a:t>
            </a:r>
            <a:r>
              <a:rPr lang="pt" b="1" dirty="0"/>
              <a:t>sempre usar plural</a:t>
            </a:r>
            <a:r>
              <a:rPr lang="pt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4974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6179D6-254A-F44E-84E6-6FED9278D9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26D2FA-2B7D-3345-9135-5E70511B7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" dirty="0"/>
              <a:t>Ações que não se encaixam como operações CRUD</a:t>
            </a:r>
            <a:br>
              <a:rPr lang="pt" dirty="0"/>
            </a:b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679DB-B53B-784F-9BEB-7D4A448B1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" dirty="0"/>
              <a:t>Quando há situações em que ações não necessariamente se encaixam como operações CRUD em </a:t>
            </a:r>
            <a:r>
              <a:rPr lang="pt" dirty="0" err="1"/>
              <a:t>APIs</a:t>
            </a:r>
            <a:r>
              <a:rPr lang="pt" dirty="0"/>
              <a:t> </a:t>
            </a:r>
            <a:r>
              <a:rPr lang="pt" dirty="0" err="1"/>
              <a:t>RESTful</a:t>
            </a:r>
            <a:r>
              <a:rPr lang="pt" dirty="0"/>
              <a:t>, as coisas podem ficar um pouco confusas. Existem algumas abordagens a respeito:</a:t>
            </a:r>
          </a:p>
          <a:p>
            <a:r>
              <a:rPr lang="pt" dirty="0"/>
              <a:t>Reestruturar a ação para aparecer um campo de um recurso. Isso funciona se a ação não tem parâmetros. Por exemplo, uma ação “</a:t>
            </a:r>
            <a:r>
              <a:rPr lang="pt" dirty="0" err="1"/>
              <a:t>activate</a:t>
            </a:r>
            <a:r>
              <a:rPr lang="pt" dirty="0"/>
              <a:t>” poderia ser mapeada para um campo booleano </a:t>
            </a:r>
            <a:r>
              <a:rPr lang="pt" dirty="0" err="1"/>
              <a:t>activated</a:t>
            </a:r>
            <a:r>
              <a:rPr lang="pt" dirty="0"/>
              <a:t> e atualizada através de um PATCH para o recurso.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6208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267E-6F59-9643-8A5A-5730E88ED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36" y="4557026"/>
            <a:ext cx="10795328" cy="7641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https://cloud.google.com/apis/design/naming_convention?hl=pt-br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422C6-7B3E-7D44-86EC-6B3705512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926" y="0"/>
            <a:ext cx="5926148" cy="395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9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eserto">
            <a:extLst>
              <a:ext uri="{FF2B5EF4-FFF2-40B4-BE49-F238E27FC236}">
                <a16:creationId xmlns:a16="http://schemas.microsoft.com/office/drawing/2014/main" id="{104BB38C-05A8-C045-B2CB-CCD7F1F91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2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D4412-2E5E-1F43-9FD2-0DD8A094F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123" y="219728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" dirty="0" err="1"/>
              <a:t>camelCase</a:t>
            </a:r>
            <a:r>
              <a:rPr lang="pt" dirty="0"/>
              <a:t> sempre!</a:t>
            </a:r>
          </a:p>
          <a:p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BB97F-CCC4-1542-9C55-55F63CAFA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137" y="2699445"/>
            <a:ext cx="4294239" cy="429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93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4DC3-D36B-944A-B890-460190120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2E90D-E955-B54D-A11C-5B87F8050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14AAC-5D1F-DA4C-9412-54E2336DF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8" y="0"/>
            <a:ext cx="12123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65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B8D25-0943-7147-88EB-7503D3112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9736" y="5564458"/>
            <a:ext cx="4512527" cy="5846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https://paiza.cloud/en/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35BE3-8981-0C46-A577-F80A806A2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824" y="1014228"/>
            <a:ext cx="5894351" cy="3368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4D9BC7-5002-C242-A116-694C063EC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7840" y="90294"/>
            <a:ext cx="1275476" cy="157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48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109E9A-5F4D-CD41-8EA8-1D80F1817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87" y="1757556"/>
            <a:ext cx="8697625" cy="334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25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DE24-4D0A-3E4D-8DD7-A84BE718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60DA8-E815-EE41-82FA-F9056BA91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938" y="4851400"/>
            <a:ext cx="8404123" cy="10327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https://laravel.com/docs/6.x/eloquent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DE543-A43B-FC4D-B770-5608FBFB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250" y="257797"/>
            <a:ext cx="8067497" cy="412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8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66C78C-FA15-F645-9278-784971170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650"/>
            <a:ext cx="12192000" cy="486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39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D3AC3F-955E-A544-A801-DF05F3EFB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3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4733C0-5A39-ED4E-BD22-69949E8A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1" y="2515263"/>
            <a:ext cx="6095998" cy="182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41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76A04-B61C-664F-829A-D3D1214FA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32" y="430043"/>
            <a:ext cx="10282136" cy="599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7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10B197-3BAA-154A-9993-250C8CC59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37"/>
            <a:ext cx="12192000" cy="651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91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AAF84D-924A-9946-9027-257E19BF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9605"/>
            <a:ext cx="3122393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6C70C-1E47-824C-98E5-EA44B1663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066" y="5990067"/>
            <a:ext cx="1706934" cy="8679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447680-EB95-6344-BCBC-A37CEA4ED2DA}"/>
              </a:ext>
            </a:extLst>
          </p:cNvPr>
          <p:cNvSpPr txBox="1"/>
          <p:nvPr/>
        </p:nvSpPr>
        <p:spPr>
          <a:xfrm>
            <a:off x="4014281" y="505838"/>
            <a:ext cx="416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Simple Object Access Protocol</a:t>
            </a:r>
            <a:endParaRPr lang="pt-BR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1D7CA2-BAF1-0E41-B41C-1B2125BD236D}"/>
              </a:ext>
            </a:extLst>
          </p:cNvPr>
          <p:cNvSpPr txBox="1"/>
          <p:nvPr/>
        </p:nvSpPr>
        <p:spPr>
          <a:xfrm>
            <a:off x="3375498" y="1630447"/>
            <a:ext cx="74021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dirty="0"/>
              <a:t>- Processamento e chamada assíncronos: se o aplicativo precisa de um nível garantido de confiabilidade e segurança para a troca de mensagens, então o SOAP 1.2 oferece padrões adicionais para esse tipo de operação como por exemplo o WSRM (</a:t>
            </a:r>
            <a:r>
              <a:rPr lang="pt" u="sng" dirty="0">
                <a:hlinkClick r:id="rId4"/>
              </a:rPr>
              <a:t>WS-Reliable Messaging</a:t>
            </a:r>
            <a:r>
              <a:rPr lang="pt" dirty="0"/>
              <a:t>).</a:t>
            </a:r>
          </a:p>
          <a:p>
            <a:endParaRPr lang="pt" dirty="0"/>
          </a:p>
          <a:p>
            <a:r>
              <a:rPr lang="pt" dirty="0"/>
              <a:t>- Contratos formais: se ambos os lados (fornecedor e consumidor) têm que concordar com o formato de intercâmbio de dados, então o SOAP 1.2 fornece especificações rígidas para esse tipo de interação.</a:t>
            </a:r>
          </a:p>
          <a:p>
            <a:endParaRPr lang="pt" dirty="0"/>
          </a:p>
          <a:p>
            <a:r>
              <a:rPr lang="pt" dirty="0"/>
              <a:t>- Operações </a:t>
            </a:r>
            <a:r>
              <a:rPr lang="pt" dirty="0" err="1"/>
              <a:t>stateful</a:t>
            </a:r>
            <a:r>
              <a:rPr lang="pt" dirty="0"/>
              <a:t>: para o caso de o aplicativo precisar de informação contextual e gerenciamento de estado com coordenação e segurança, o SOAP 1.2 possui uma </a:t>
            </a:r>
            <a:r>
              <a:rPr lang="pt" u="sng" dirty="0">
                <a:hlinkClick r:id="rId5"/>
              </a:rPr>
              <a:t>especificação adicional</a:t>
            </a:r>
            <a:r>
              <a:rPr lang="pt" dirty="0"/>
              <a:t> em sua estrutura que apoia essa necessidade (segurança, transações, coordenação etc.). Comparativamente, usar o REST exigiria que os desenvolvedores construíssem uma solução personalizada.</a:t>
            </a:r>
          </a:p>
        </p:txBody>
      </p:sp>
    </p:spTree>
    <p:extLst>
      <p:ext uri="{BB962C8B-B14F-4D97-AF65-F5344CB8AC3E}">
        <p14:creationId xmlns:p14="http://schemas.microsoft.com/office/powerpoint/2010/main" val="116507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764AD16-6EB4-A147-8350-9DE237FD459E}"/>
              </a:ext>
            </a:extLst>
          </p:cNvPr>
          <p:cNvSpPr/>
          <p:nvPr/>
        </p:nvSpPr>
        <p:spPr>
          <a:xfrm>
            <a:off x="3691952" y="75851"/>
            <a:ext cx="49059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#2 - Testes de fumaça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75AB99-31BC-5D48-865A-A5166928653B}"/>
              </a:ext>
            </a:extLst>
          </p:cNvPr>
          <p:cNvSpPr/>
          <p:nvPr/>
        </p:nvSpPr>
        <p:spPr>
          <a:xfrm>
            <a:off x="706564" y="1959470"/>
            <a:ext cx="789134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pt" dirty="0">
                <a:solidFill>
                  <a:srgbClr val="000000"/>
                </a:solidFill>
                <a:latin typeface="Roboto"/>
              </a:rPr>
              <a:t>Situações em que há limitação de recursos e de largura de banda: A estrutura de retorno é em qualquer formato definido pelo desenvolvedor e qualquer navegador pode ser usado. Isso porque a abordagem REST usa o padrão de chamadas GET, PUT, POST e DELETE. O REST também pode usar objetos </a:t>
            </a:r>
            <a:r>
              <a:rPr lang="pt" dirty="0" err="1">
                <a:solidFill>
                  <a:srgbClr val="000000"/>
                </a:solidFill>
                <a:latin typeface="Roboto"/>
              </a:rPr>
              <a:t>XMLHttpRequest</a:t>
            </a:r>
            <a:r>
              <a:rPr lang="pt" dirty="0">
                <a:solidFill>
                  <a:srgbClr val="000000"/>
                </a:solidFill>
                <a:latin typeface="Roboto"/>
              </a:rPr>
              <a:t> (a base do velho AJAX) que a maioria dos navegadores modernos suporta.</a:t>
            </a:r>
          </a:p>
          <a:p>
            <a:pPr marL="285750" indent="-285750">
              <a:buFontTx/>
              <a:buChar char="-"/>
            </a:pPr>
            <a:endParaRPr lang="pt" dirty="0">
              <a:solidFill>
                <a:srgbClr val="000000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r>
              <a:rPr lang="pt" dirty="0">
                <a:solidFill>
                  <a:srgbClr val="000000"/>
                </a:solidFill>
                <a:latin typeface="Roboto"/>
              </a:rPr>
              <a:t>Operações totalmente </a:t>
            </a:r>
            <a:r>
              <a:rPr lang="pt" dirty="0" err="1">
                <a:solidFill>
                  <a:srgbClr val="000000"/>
                </a:solidFill>
                <a:latin typeface="Roboto"/>
              </a:rPr>
              <a:t>sem-estado</a:t>
            </a:r>
            <a:r>
              <a:rPr lang="pt" dirty="0">
                <a:solidFill>
                  <a:srgbClr val="000000"/>
                </a:solidFill>
                <a:latin typeface="Roboto"/>
              </a:rPr>
              <a:t>: se uma operação precisa ser continuada, o REST não será a melhor opção. No entanto, se forem necessárias operações de CRUD </a:t>
            </a:r>
            <a:r>
              <a:rPr lang="pt" dirty="0" err="1">
                <a:solidFill>
                  <a:srgbClr val="000000"/>
                </a:solidFill>
                <a:latin typeface="Roboto"/>
              </a:rPr>
              <a:t>stateless</a:t>
            </a:r>
            <a:r>
              <a:rPr lang="pt" dirty="0">
                <a:solidFill>
                  <a:srgbClr val="000000"/>
                </a:solidFill>
                <a:latin typeface="Roboto"/>
              </a:rPr>
              <a:t> (Criar, Ler, Atualizar e Excluir), o REST seria a melhor alternativa.</a:t>
            </a:r>
          </a:p>
          <a:p>
            <a:pPr marL="285750" indent="-285750">
              <a:buFontTx/>
              <a:buChar char="-"/>
            </a:pPr>
            <a:endParaRPr lang="pt" dirty="0">
              <a:solidFill>
                <a:srgbClr val="000000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r>
              <a:rPr lang="pt" dirty="0">
                <a:solidFill>
                  <a:srgbClr val="000000"/>
                </a:solidFill>
                <a:latin typeface="Roboto"/>
              </a:rPr>
              <a:t>Situações que exigem cache: se a informação pode ser armazenada em cache, a natureza de operação </a:t>
            </a:r>
            <a:r>
              <a:rPr lang="pt" dirty="0" err="1">
                <a:solidFill>
                  <a:srgbClr val="000000"/>
                </a:solidFill>
                <a:latin typeface="Roboto"/>
              </a:rPr>
              <a:t>stateless</a:t>
            </a:r>
            <a:r>
              <a:rPr lang="pt" dirty="0">
                <a:solidFill>
                  <a:srgbClr val="000000"/>
                </a:solidFill>
                <a:latin typeface="Roboto"/>
              </a:rPr>
              <a:t> do REST é facilitadora.</a:t>
            </a:r>
            <a:endParaRPr lang="pt" b="0" i="0" dirty="0">
              <a:solidFill>
                <a:srgbClr val="000000"/>
              </a:solidFill>
              <a:effectLst/>
              <a:latin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5182A4-D9CB-A84D-AF97-02E20EA0B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817" y="4853878"/>
            <a:ext cx="3006183" cy="2004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972DD5-2E41-7F4F-BFC9-F25330E63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50580" cy="1489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C1FA2C-9093-B447-9E79-E24F2BC20CD4}"/>
              </a:ext>
            </a:extLst>
          </p:cNvPr>
          <p:cNvSpPr txBox="1"/>
          <p:nvPr/>
        </p:nvSpPr>
        <p:spPr>
          <a:xfrm>
            <a:off x="4884234" y="558880"/>
            <a:ext cx="4000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Representation State Transfer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311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533FED-391A-294F-8BC3-731D496C7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936" y="1767543"/>
            <a:ext cx="5280127" cy="33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33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0D4174-B79B-C942-BEA5-8787344A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39" y="1539327"/>
            <a:ext cx="7706321" cy="377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53F326FB-F6E2-6F40-B797-E54942710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892" y="3114269"/>
            <a:ext cx="2251681" cy="276365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773592E-4F6B-DA43-9198-7DEB800D4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615" y="204806"/>
            <a:ext cx="10515600" cy="1325563"/>
          </a:xfrm>
        </p:spPr>
        <p:txBody>
          <a:bodyPr/>
          <a:lstStyle/>
          <a:p>
            <a:r>
              <a:rPr lang="en-US" b="1" dirty="0"/>
              <a:t>RESTful?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146E7-04F5-FA43-B9EC-6429633D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535" y="1685112"/>
            <a:ext cx="5715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731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FOTO.PNG"/>
  <p:tag name="PXPSD_PNGPATH" val="\"/>
  <p:tag name="PXPSD_PNGFILENAME" val="TELA01_FOTO.PNG"/>
  <p:tag name="PXPSD_LAYERNAME" val="foto"/>
  <p:tag name="PXPSD_PSDPATH" val="A:\ARKHI\Telas\02 Entrega 01\"/>
  <p:tag name="PXPSD_PSDFILENAME" val="tela01.psd"/>
  <p:tag name="PXPSD_PSDSOURCE" val="A:\ARKHI\Telas\02 Entrega 01\tela01.psd"/>
  <p:tag name=" PXPSD_PSDSOURCELAYER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MASCARAZINHA.PNG"/>
  <p:tag name="PXPSD_PNGPATH" val="\"/>
  <p:tag name="PXPSD_PNGFILENAME" val="TELA01_MASCARAZINHA.PNG"/>
  <p:tag name="PXPSD_LAYERNAME" val="mascarazinha"/>
  <p:tag name="PXPSD_PSDPATH" val="A:\ARKHI\Telas\02 Entrega 01\"/>
  <p:tag name="PXPSD_PSDFILENAME" val="tela01.psd"/>
  <p:tag name="PXPSD_PSDSOURCE" val="A:\ARKHI\Telas\02 Entrega 01\tela01.psd"/>
  <p:tag name=" PXPSD_PSDSOURCELAYER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6.PNG"/>
  <p:tag name="PXPSD_PNGPATH" val="\"/>
  <p:tag name="PXPSD_PNGFILENAME" val="TELA01_6.PNG"/>
  <p:tag name="PXPSD_LAYERNAME" val="6"/>
  <p:tag name="PXPSD_PSDPATH" val="A:\ARKHI\Telas\02 Entrega 01\"/>
  <p:tag name="PXPSD_PSDFILENAME" val="tela01.psd"/>
  <p:tag name="PXPSD_PSDSOURCE" val="A:\ARKHI\Telas\02 Entrega 01\tela01.psd"/>
  <p:tag name=" PXPSD_PSDSOURCELAYER" val="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6.PNG"/>
  <p:tag name="PXPSD_PNGPATH" val="\"/>
  <p:tag name="PXPSD_PNGFILENAME" val="TELA01_6.PNG"/>
  <p:tag name="PXPSD_LAYERNAME" val="6"/>
  <p:tag name="PXPSD_PSDPATH" val="A:\ARKHI\Telas\02 Entrega 01\"/>
  <p:tag name="PXPSD_PSDFILENAME" val="tela01.psd"/>
  <p:tag name="PXPSD_PSDSOURCE" val="A:\ARKHI\Telas\02 Entrega 01\tela01.psd"/>
  <p:tag name=" PXPSD_PSDSOURCELAYER" val="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6.PNG"/>
  <p:tag name="PXPSD_PNGPATH" val="\"/>
  <p:tag name="PXPSD_PNGFILENAME" val="TELA01_6.PNG"/>
  <p:tag name="PXPSD_LAYERNAME" val="6"/>
  <p:tag name="PXPSD_PSDPATH" val="A:\ARKHI\Telas\02 Entrega 01\"/>
  <p:tag name="PXPSD_PSDFILENAME" val="tela01.psd"/>
  <p:tag name="PXPSD_PSDSOURCE" val="A:\ARKHI\Telas\02 Entrega 01\tela01.psd"/>
  <p:tag name=" PXPSD_PSDSOURCELAYER" val="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6.PNG"/>
  <p:tag name="PXPSD_PNGPATH" val="\"/>
  <p:tag name="PXPSD_PNGFILENAME" val="TELA01_6.PNG"/>
  <p:tag name="PXPSD_LAYERNAME" val="6"/>
  <p:tag name="PXPSD_PSDPATH" val="A:\ARKHI\Telas\02 Entrega 01\"/>
  <p:tag name="PXPSD_PSDFILENAME" val="tela01.psd"/>
  <p:tag name="PXPSD_PSDSOURCE" val="A:\ARKHI\Telas\02 Entrega 01\tela01.psd"/>
  <p:tag name=" PXPSD_PSDSOURCELAYER" val="10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444</Words>
  <Application>Microsoft Macintosh PowerPoint</Application>
  <PresentationFormat>Widescreen</PresentationFormat>
  <Paragraphs>29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</vt:lpstr>
      <vt:lpstr>Roboto</vt:lpstr>
      <vt:lpstr>Trebuchet MS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RESTful?</vt:lpstr>
      <vt:lpstr>PowerPoint Presentation</vt:lpstr>
      <vt:lpstr>PowerPoint Presentation</vt:lpstr>
      <vt:lpstr>Ações que não se encaixam como operações CRUD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 Mendes</dc:creator>
  <cp:lastModifiedBy>Microsoft Office User</cp:lastModifiedBy>
  <cp:revision>49</cp:revision>
  <dcterms:created xsi:type="dcterms:W3CDTF">2018-12-30T15:44:51Z</dcterms:created>
  <dcterms:modified xsi:type="dcterms:W3CDTF">2020-01-10T00:59:23Z</dcterms:modified>
</cp:coreProperties>
</file>